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3"/>
  </p:notesMasterIdLst>
  <p:sldIdLst>
    <p:sldId id="256" r:id="rId2"/>
    <p:sldId id="257" r:id="rId3"/>
    <p:sldId id="277" r:id="rId4"/>
    <p:sldId id="278" r:id="rId5"/>
    <p:sldId id="275" r:id="rId6"/>
    <p:sldId id="276" r:id="rId7"/>
    <p:sldId id="288" r:id="rId8"/>
    <p:sldId id="260" r:id="rId9"/>
    <p:sldId id="262" r:id="rId10"/>
    <p:sldId id="289" r:id="rId11"/>
    <p:sldId id="290" r:id="rId12"/>
    <p:sldId id="292" r:id="rId13"/>
    <p:sldId id="293" r:id="rId14"/>
    <p:sldId id="273" r:id="rId15"/>
    <p:sldId id="261" r:id="rId16"/>
    <p:sldId id="279" r:id="rId17"/>
    <p:sldId id="294" r:id="rId18"/>
    <p:sldId id="265" r:id="rId19"/>
    <p:sldId id="295" r:id="rId20"/>
    <p:sldId id="297" r:id="rId21"/>
    <p:sldId id="296" r:id="rId22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22C16"/>
    <a:srgbClr val="61851F"/>
    <a:srgbClr val="E2F2C7"/>
    <a:srgbClr val="0C788E"/>
    <a:srgbClr val="800000"/>
    <a:srgbClr val="FFFF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108" d="100"/>
          <a:sy n="108" d="100"/>
        </p:scale>
        <p:origin x="16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8D9D22E-C187-43AA-B6D1-1857874D1E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FC9706-4B28-4235-A402-5EC590C6F7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17ADA9C-8078-405F-9EC7-EC9CC8CD9127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6B73F8B8-9655-442A-BD66-E9522BE2A4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C1798427-A793-4DF2-8E7A-6410F6331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065C85-E9C6-47B2-B958-64F84A6958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96F201-4840-4333-817C-C34847B702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9DFA8E-453A-43F6-960A-A88C3B0D276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>
            <a:extLst>
              <a:ext uri="{FF2B5EF4-FFF2-40B4-BE49-F238E27FC236}">
                <a16:creationId xmlns:a16="http://schemas.microsoft.com/office/drawing/2014/main" id="{E41146B8-F9E3-49BA-A3FA-83A0A4B744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>
            <a:extLst>
              <a:ext uri="{FF2B5EF4-FFF2-40B4-BE49-F238E27FC236}">
                <a16:creationId xmlns:a16="http://schemas.microsoft.com/office/drawing/2014/main" id="{B049725F-4D34-4DAF-BB9B-859D6FB5C8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5604" name="Номер слайда 3">
            <a:extLst>
              <a:ext uri="{FF2B5EF4-FFF2-40B4-BE49-F238E27FC236}">
                <a16:creationId xmlns:a16="http://schemas.microsoft.com/office/drawing/2014/main" id="{D7562510-7F00-49FE-AFDB-8CF86D72EFE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9DB3B02-BE70-4FB6-9092-13D58B3E7311}" type="slidenum">
              <a:rPr lang="ru-RU" altLang="ru-RU" sz="1200"/>
              <a:pPr algn="r" eaLnBrk="1" hangingPunct="1"/>
              <a:t>7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>
            <a:extLst>
              <a:ext uri="{FF2B5EF4-FFF2-40B4-BE49-F238E27FC236}">
                <a16:creationId xmlns:a16="http://schemas.microsoft.com/office/drawing/2014/main" id="{163A8498-98C3-4295-BFE5-BBB5F8823E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>
            <a:extLst>
              <a:ext uri="{FF2B5EF4-FFF2-40B4-BE49-F238E27FC236}">
                <a16:creationId xmlns:a16="http://schemas.microsoft.com/office/drawing/2014/main" id="{ED3E1986-1133-43EE-8649-CEC5922FEE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>
            <a:extLst>
              <a:ext uri="{FF2B5EF4-FFF2-40B4-BE49-F238E27FC236}">
                <a16:creationId xmlns:a16="http://schemas.microsoft.com/office/drawing/2014/main" id="{62132237-B588-4BAF-AF71-69B582CC26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605481-E72B-4000-8E72-E48A4A0FBB0B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>
            <a:extLst>
              <a:ext uri="{FF2B5EF4-FFF2-40B4-BE49-F238E27FC236}">
                <a16:creationId xmlns:a16="http://schemas.microsoft.com/office/drawing/2014/main" id="{ED0879BE-5F79-41C4-9A34-211016BF98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>
            <a:extLst>
              <a:ext uri="{FF2B5EF4-FFF2-40B4-BE49-F238E27FC236}">
                <a16:creationId xmlns:a16="http://schemas.microsoft.com/office/drawing/2014/main" id="{2AC25642-0F16-4F61-B2B0-6FE794309C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7652" name="Номер слайда 3">
            <a:extLst>
              <a:ext uri="{FF2B5EF4-FFF2-40B4-BE49-F238E27FC236}">
                <a16:creationId xmlns:a16="http://schemas.microsoft.com/office/drawing/2014/main" id="{A56D665F-CC9C-49C0-9068-B8E7D72AB9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B0972E-4F9C-45D5-9D8F-DAA27F276D59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>
            <a:extLst>
              <a:ext uri="{FF2B5EF4-FFF2-40B4-BE49-F238E27FC236}">
                <a16:creationId xmlns:a16="http://schemas.microsoft.com/office/drawing/2014/main" id="{83F28F6F-C891-42D7-8F19-E01751C1BC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>
            <a:extLst>
              <a:ext uri="{FF2B5EF4-FFF2-40B4-BE49-F238E27FC236}">
                <a16:creationId xmlns:a16="http://schemas.microsoft.com/office/drawing/2014/main" id="{4A54287B-991C-4ECD-B491-82C9316685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8676" name="Номер слайда 3">
            <a:extLst>
              <a:ext uri="{FF2B5EF4-FFF2-40B4-BE49-F238E27FC236}">
                <a16:creationId xmlns:a16="http://schemas.microsoft.com/office/drawing/2014/main" id="{2A30CD10-AE59-412F-92C7-93217421E2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3C0465-6B2A-4A91-AFDD-FACEEAB480B7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>
            <a:extLst>
              <a:ext uri="{FF2B5EF4-FFF2-40B4-BE49-F238E27FC236}">
                <a16:creationId xmlns:a16="http://schemas.microsoft.com/office/drawing/2014/main" id="{50EF807D-E711-492C-8046-A6564EA998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>
            <a:extLst>
              <a:ext uri="{FF2B5EF4-FFF2-40B4-BE49-F238E27FC236}">
                <a16:creationId xmlns:a16="http://schemas.microsoft.com/office/drawing/2014/main" id="{C575385A-3F12-491F-A153-C1B24B7453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9700" name="Номер слайда 3">
            <a:extLst>
              <a:ext uri="{FF2B5EF4-FFF2-40B4-BE49-F238E27FC236}">
                <a16:creationId xmlns:a16="http://schemas.microsoft.com/office/drawing/2014/main" id="{19D2E76A-47AC-4AFC-9FA5-3B9FB31339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09A6DB-BBA6-462F-B5E5-EAF1BDFDED3B}" type="slidenum">
              <a:rPr lang="ru-RU" altLang="ru-RU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>
            <a:extLst>
              <a:ext uri="{FF2B5EF4-FFF2-40B4-BE49-F238E27FC236}">
                <a16:creationId xmlns:a16="http://schemas.microsoft.com/office/drawing/2014/main" id="{3E3645A0-417C-4186-BE65-5117E632DA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>
            <a:extLst>
              <a:ext uri="{FF2B5EF4-FFF2-40B4-BE49-F238E27FC236}">
                <a16:creationId xmlns:a16="http://schemas.microsoft.com/office/drawing/2014/main" id="{77D01518-B4D2-4004-B1E2-8666B12BC3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0724" name="Номер слайда 3">
            <a:extLst>
              <a:ext uri="{FF2B5EF4-FFF2-40B4-BE49-F238E27FC236}">
                <a16:creationId xmlns:a16="http://schemas.microsoft.com/office/drawing/2014/main" id="{F498AECE-7B4A-4025-BBC3-846B0C37AD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0B82CD-CB8A-4F6D-8524-60B9365EBE5F}" type="slidenum">
              <a:rPr lang="ru-RU" altLang="ru-RU"/>
              <a:pPr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>
            <a:extLst>
              <a:ext uri="{FF2B5EF4-FFF2-40B4-BE49-F238E27FC236}">
                <a16:creationId xmlns:a16="http://schemas.microsoft.com/office/drawing/2014/main" id="{EF9A8A14-1853-4FA1-B0C8-F3A17769B7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>
            <a:extLst>
              <a:ext uri="{FF2B5EF4-FFF2-40B4-BE49-F238E27FC236}">
                <a16:creationId xmlns:a16="http://schemas.microsoft.com/office/drawing/2014/main" id="{356D3C4E-DBFE-4E7C-AFAF-F87544FBB3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1748" name="Номер слайда 3">
            <a:extLst>
              <a:ext uri="{FF2B5EF4-FFF2-40B4-BE49-F238E27FC236}">
                <a16:creationId xmlns:a16="http://schemas.microsoft.com/office/drawing/2014/main" id="{00A7A357-3C5C-476A-A171-BEF4D08DE0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9A65B83-B1B8-4323-949B-4B04332DB970}" type="slidenum">
              <a:rPr lang="ru-RU" altLang="ru-RU"/>
              <a:pPr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>
            <a:extLst>
              <a:ext uri="{FF2B5EF4-FFF2-40B4-BE49-F238E27FC236}">
                <a16:creationId xmlns:a16="http://schemas.microsoft.com/office/drawing/2014/main" id="{6A154548-8A3B-476B-A06C-2D67EC0F1C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>
            <a:extLst>
              <a:ext uri="{FF2B5EF4-FFF2-40B4-BE49-F238E27FC236}">
                <a16:creationId xmlns:a16="http://schemas.microsoft.com/office/drawing/2014/main" id="{6739F804-D0AC-4944-BDE7-3578FF0FC4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32772" name="Номер слайда 3">
            <a:extLst>
              <a:ext uri="{FF2B5EF4-FFF2-40B4-BE49-F238E27FC236}">
                <a16:creationId xmlns:a16="http://schemas.microsoft.com/office/drawing/2014/main" id="{DF5CCB9B-667E-4340-90C1-A2EEA3D0F0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4DB3B5-A58B-4D4B-8719-9156D17A4E8D}" type="slidenum">
              <a:rPr lang="ru-RU" altLang="ru-RU"/>
              <a:pPr/>
              <a:t>21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11B08-B487-4294-921C-333A4440F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B6E3-A422-4500-A353-A97F5FF1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63D1A-6781-4BDB-B2A7-32E58C760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BB570-45A0-413F-A87A-1197CD7E988B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9140181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2F9E3-3A1A-49C7-BEA5-DBDDD1A1E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C3289-F4CE-4730-A1E4-1F2C8BCF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401B9-D754-4614-8F91-3B04971BA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36FE-824A-485F-8D25-A4BC27ABAC9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7644787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C72CF-1484-4DD8-BE55-6420A0BAC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BF45B-8D70-4EF3-9EDA-6EC9BC04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83757-78A0-4817-B79A-907BC466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36D04-C37B-44D4-8448-95742E3EF0B9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8178024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B52F4-B680-4054-948E-E9821C07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22581-2917-42D0-AEA0-9E7C48B5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6B91C-0D74-46A2-B2FB-9F3BA633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2D9CF-F033-4E1D-BCC9-AF0680012319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22569310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>
            <a:extLst>
              <a:ext uri="{FF2B5EF4-FFF2-40B4-BE49-F238E27FC236}">
                <a16:creationId xmlns:a16="http://schemas.microsoft.com/office/drawing/2014/main" id="{3386F64A-05B7-47C3-99B4-47A4FE19B798}"/>
              </a:ext>
            </a:extLst>
          </p:cNvPr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FD3194D9-E610-4A40-8029-6F5E3BF81865}"/>
              </a:ext>
            </a:extLst>
          </p:cNvPr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7DFB34CA-91DF-4637-8FF0-EAC7ECF0B085}"/>
              </a:ext>
            </a:extLst>
          </p:cNvPr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B30349-EE7C-455C-9703-DB3F08F3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EC18DD-8292-4EC5-B025-BC392B07B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E30976-E444-4626-8825-C8002152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AAAEA-CF27-45F5-9641-CD185C2FD52D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1144347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E4BBD1-FD5A-4587-A932-5DE075FDFBB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CFEE61-A833-40B2-8FD9-872DAA6BAF4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2FB627-B6A4-408D-A6B5-F9825069BA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8658F0-0018-4E3B-8563-CE68D9C0D440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0611816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69C611-95EF-4302-A1E7-037A372C51F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2546C0-42CD-4A27-9285-73533910257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734133-6FA3-45B8-AAC6-8ACE0951544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F509B76-8482-498F-809B-E2FED3066216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1383793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538C0DC-ECB0-4B57-861B-9193D6BEA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E2752A4-DD8A-488F-855A-32421011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2A88072-482D-49C3-9396-A8C582CB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B830A-3500-4F19-AA7D-39FD84FF1D8B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4445416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5FECD9-03A4-4122-94C6-948D5D9A2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70224F9-A408-42CA-B5FE-2C7CAE07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081E19C-FAD9-43E6-BEDF-F4A0609A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4DB1C-DB7F-4DA5-AEBE-1320041E3C4A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7325146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F5D96F-A828-4260-95A4-0571E33A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CB7A02-49CC-4855-B4EB-524FA3A7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8A443B-97D4-4DC7-A338-6EA2B382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EC1F0-FE62-4035-BD56-281BB575237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4807640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7DAFB8-0399-4C5C-A0C5-FD5CCEBE0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742893-EF48-40EC-AB4D-824FBBA2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5851F2-7D02-462F-9B40-AD1CDB2C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49081-B11D-4F44-8588-F40F5CD40B3D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3019836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DACAA9-4C62-423D-B920-53A036CE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E69C0A8-FCCF-402B-B867-F533C1503E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C2795-7A58-43A4-8D0A-6B50C12A3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eaLnBrk="1" hangingPunct="1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6A443-2FEA-4510-A2B6-04AA446AA7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C2F87-F68C-47B1-B241-A9B831256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fld id="{4FAF3C0D-5412-4DFB-8C7D-C3E43552812E}" type="slidenum">
              <a:rPr lang="es-ES" altLang="ru-RU"/>
              <a:pPr/>
              <a:t>‹#›</a:t>
            </a:fld>
            <a:endParaRPr lang="es-ES" altLang="ru-RU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BB7E31C-42E5-4095-BF25-424179133E7C}"/>
              </a:ext>
            </a:extLst>
          </p:cNvPr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B62AB4-FD1E-4C9F-A5C0-ED231AD91CD2}"/>
              </a:ext>
            </a:extLst>
          </p:cNvPr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63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</p:sldLayoutIdLst>
  <p:transition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testpad.com/ru/test/64399-informacionnaya-bezopasnos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Учитель\Desktop\ИРИСКИ готовы\xz0g2dbs.jpg">
            <a:extLst>
              <a:ext uri="{FF2B5EF4-FFF2-40B4-BE49-F238E27FC236}">
                <a16:creationId xmlns:a16="http://schemas.microsoft.com/office/drawing/2014/main" id="{522AF439-46D9-472E-B23A-562B29A76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92618189-3228-4FCF-AD6B-32D466FA5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325" y="5657850"/>
            <a:ext cx="5400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66"/>
                </a:solidFill>
              </a:rPr>
              <a:t>Разработчик:</a:t>
            </a:r>
          </a:p>
          <a:p>
            <a:pPr eaLnBrk="1" hangingPunct="1">
              <a:buFont typeface="Courier New" panose="02070309020205020404" pitchFamily="49" charset="0"/>
              <a:buNone/>
            </a:pPr>
            <a:r>
              <a:rPr lang="ru-RU" altLang="ru-RU" sz="2400" b="1">
                <a:solidFill>
                  <a:srgbClr val="000066"/>
                </a:solidFill>
              </a:rPr>
              <a:t>Мищенко Наталья Васильевна – </a:t>
            </a:r>
          </a:p>
          <a:p>
            <a:pPr eaLnBrk="1" hangingPunct="1">
              <a:buFont typeface="Courier New" panose="02070309020205020404" pitchFamily="49" charset="0"/>
              <a:buNone/>
            </a:pPr>
            <a:r>
              <a:rPr lang="ru-RU" altLang="ru-RU" sz="2400" b="1">
                <a:solidFill>
                  <a:srgbClr val="000066"/>
                </a:solidFill>
              </a:rPr>
              <a:t>МОУ «СОШ №100» г. Саратова</a:t>
            </a:r>
          </a:p>
        </p:txBody>
      </p:sp>
      <p:sp>
        <p:nvSpPr>
          <p:cNvPr id="3076" name="Text Box 7">
            <a:extLst>
              <a:ext uri="{FF2B5EF4-FFF2-40B4-BE49-F238E27FC236}">
                <a16:creationId xmlns:a16="http://schemas.microsoft.com/office/drawing/2014/main" id="{AEFF0993-B62E-4AFC-970D-B2EC934AB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20700"/>
            <a:ext cx="85693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Разработка урока по теме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«Информационная безопасность»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6" name="Group 26">
            <a:extLst>
              <a:ext uri="{FF2B5EF4-FFF2-40B4-BE49-F238E27FC236}">
                <a16:creationId xmlns:a16="http://schemas.microsoft.com/office/drawing/2014/main" id="{FCC877DD-B666-4CAA-98D3-853408B5160B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873125"/>
          <a:ext cx="8553450" cy="5653088"/>
        </p:xfrm>
        <a:graphic>
          <a:graphicData uri="http://schemas.openxmlformats.org/drawingml/2006/table">
            <a:tbl>
              <a:tblPr/>
              <a:tblGrid>
                <a:gridCol w="427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67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Актуализация знаний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(10 мин)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8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учителя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1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учеников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1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Выдает карточки с заданиями, обсуждает с учениками правильность выполнения работы.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Работают с учебником, знакомятся с основными 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терминами.</a:t>
                      </a:r>
                      <a:endParaRPr kumimoji="0" lang="ru-RU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08" name="Text Box 22">
            <a:extLst>
              <a:ext uri="{FF2B5EF4-FFF2-40B4-BE49-F238E27FC236}">
                <a16:creationId xmlns:a16="http://schemas.microsoft.com/office/drawing/2014/main" id="{4A57B3A9-7D3B-414D-9EAF-62E297D18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ОПИСАНИЕ УЧЕБНОГО ПРОЦЕССА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6" name="Group 26">
            <a:extLst>
              <a:ext uri="{FF2B5EF4-FFF2-40B4-BE49-F238E27FC236}">
                <a16:creationId xmlns:a16="http://schemas.microsoft.com/office/drawing/2014/main" id="{0B26A9C4-79D6-4530-B506-E1713FD96835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873125"/>
          <a:ext cx="8553450" cy="5653088"/>
        </p:xfrm>
        <a:graphic>
          <a:graphicData uri="http://schemas.openxmlformats.org/drawingml/2006/table">
            <a:tbl>
              <a:tblPr/>
              <a:tblGrid>
                <a:gridCol w="427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67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altLang="ru-RU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Закрепление материала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(27 мин)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8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учителя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1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учеников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1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Выдает задание. Инструктирует учеников перед тестированием. Обсуждает с учениками решение проблемной задачи.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Делятся по рядам, решают 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задачу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. Садятся за ПК, проходят 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  <a:hlinkClick r:id="rId4" action="ppaction://hlinksldjump"/>
                        </a:rPr>
                        <a:t>онлайн-тест. 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 Возвращаются к 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  <a:hlinkClick r:id="rId5" action="ppaction://hlinksldjump"/>
                        </a:rPr>
                        <a:t>жизненной ситуации 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, решают ее и получают результат. 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32" name="Text Box 22">
            <a:extLst>
              <a:ext uri="{FF2B5EF4-FFF2-40B4-BE49-F238E27FC236}">
                <a16:creationId xmlns:a16="http://schemas.microsoft.com/office/drawing/2014/main" id="{71256F8A-5FC3-4EFE-946F-24A307ACB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ОПИСАНИЕ УЧЕБНОГО ПРОЦЕССА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6" name="Group 26">
            <a:extLst>
              <a:ext uri="{FF2B5EF4-FFF2-40B4-BE49-F238E27FC236}">
                <a16:creationId xmlns:a16="http://schemas.microsoft.com/office/drawing/2014/main" id="{48EAA8D1-7C22-42B7-A97C-A1A4DD299F11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873125"/>
          <a:ext cx="8553450" cy="5653088"/>
        </p:xfrm>
        <a:graphic>
          <a:graphicData uri="http://schemas.openxmlformats.org/drawingml/2006/table">
            <a:tbl>
              <a:tblPr/>
              <a:tblGrid>
                <a:gridCol w="427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67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altLang="ru-RU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Рефлексия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(3 мин)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8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учителя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1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учеников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1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Выдает карточки. Выставляет оценки обучающимся.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Заполняют 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карточку по рефлексии.</a:t>
                      </a:r>
                      <a:endParaRPr kumimoji="0" lang="ru-RU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56" name="Text Box 22">
            <a:extLst>
              <a:ext uri="{FF2B5EF4-FFF2-40B4-BE49-F238E27FC236}">
                <a16:creationId xmlns:a16="http://schemas.microsoft.com/office/drawing/2014/main" id="{A100559A-3996-450F-8812-33D641FE2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ОПИСАНИЕ УЧЕБНОГО ПРОЦЕССА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6" name="Group 26">
            <a:extLst>
              <a:ext uri="{FF2B5EF4-FFF2-40B4-BE49-F238E27FC236}">
                <a16:creationId xmlns:a16="http://schemas.microsoft.com/office/drawing/2014/main" id="{24479E86-B96A-4530-83F0-84FB72BC49FC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873125"/>
          <a:ext cx="8553450" cy="5653088"/>
        </p:xfrm>
        <a:graphic>
          <a:graphicData uri="http://schemas.openxmlformats.org/drawingml/2006/table">
            <a:tbl>
              <a:tblPr/>
              <a:tblGrid>
                <a:gridCol w="427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67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altLang="ru-RU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Домашнее задание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(2 мин)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8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учителя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1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учеников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1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Выдает домашнее задание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Записывают 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домашнее задание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80" name="Text Box 22">
            <a:extLst>
              <a:ext uri="{FF2B5EF4-FFF2-40B4-BE49-F238E27FC236}">
                <a16:creationId xmlns:a16="http://schemas.microsoft.com/office/drawing/2014/main" id="{06DB472C-2C4A-4864-9A9F-E3336BF22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ОПИСАНИЕ УЧЕБНОГО ПРОЦЕССА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Учитель\Desktop\ИРИСКИ готовы\xz0g2dbs.jpg">
            <a:extLst>
              <a:ext uri="{FF2B5EF4-FFF2-40B4-BE49-F238E27FC236}">
                <a16:creationId xmlns:a16="http://schemas.microsoft.com/office/drawing/2014/main" id="{04771716-0A86-45F2-89D5-D1CA7398E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E5D4A3-5F5F-4119-8C42-CCC5198051C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 bwMode="white">
          <a:xfrm>
            <a:off x="0" y="6448425"/>
            <a:ext cx="9140825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6954F-CE2D-41B9-867D-1C77B3998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006" y="4725144"/>
            <a:ext cx="6434552" cy="819648"/>
          </a:xfrm>
        </p:spPr>
        <p:txBody>
          <a:bodyPr/>
          <a:lstStyle/>
          <a:p>
            <a:pPr>
              <a:defRPr/>
            </a:pP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4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9A3C4B-68F7-4EBA-89E7-FA276655B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434552" cy="1765947"/>
          </a:xfrm>
          <a:ln>
            <a:miter lim="800000"/>
            <a:headEnd/>
            <a:tailEnd/>
          </a:ln>
          <a:extLst/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r>
              <a:rPr lang="ru-RU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br>
              <a:rPr lang="ru-RU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7">
            <a:extLst>
              <a:ext uri="{FF2B5EF4-FFF2-40B4-BE49-F238E27FC236}">
                <a16:creationId xmlns:a16="http://schemas.microsoft.com/office/drawing/2014/main" id="{1A0FA2F9-E3C5-4D39-AA18-31095FA8D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ПОНЯТИЙНЫЙ АППАРАТ</a:t>
            </a:r>
          </a:p>
        </p:txBody>
      </p:sp>
      <p:sp>
        <p:nvSpPr>
          <p:cNvPr id="17411" name="TextBox 1">
            <a:extLst>
              <a:ext uri="{FF2B5EF4-FFF2-40B4-BE49-F238E27FC236}">
                <a16:creationId xmlns:a16="http://schemas.microsoft.com/office/drawing/2014/main" id="{599F28C8-75E4-420D-A88A-A39C3063E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187450"/>
            <a:ext cx="765175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3600"/>
              <a:t>Информационная безопасность;</a:t>
            </a:r>
          </a:p>
          <a:p>
            <a:r>
              <a:rPr lang="ru-RU" altLang="ru-RU" sz="3600"/>
              <a:t>Финансовая безопасность;</a:t>
            </a:r>
          </a:p>
          <a:p>
            <a:r>
              <a:rPr lang="ru-RU" altLang="ru-RU" sz="3600"/>
              <a:t>Риски;</a:t>
            </a:r>
          </a:p>
          <a:p>
            <a:r>
              <a:rPr lang="ru-RU" altLang="ru-RU" sz="3600"/>
              <a:t>Банковская карточка;</a:t>
            </a:r>
          </a:p>
          <a:p>
            <a:r>
              <a:rPr lang="ru-RU" altLang="ru-RU" sz="3600"/>
              <a:t>Вирусы;</a:t>
            </a:r>
          </a:p>
          <a:p>
            <a:r>
              <a:rPr lang="ru-RU" altLang="ru-RU" sz="3600"/>
              <a:t>Пин-код;</a:t>
            </a:r>
          </a:p>
          <a:p>
            <a:r>
              <a:rPr lang="ru-RU" altLang="ru-RU" sz="3600"/>
              <a:t>Финансовые операции.</a:t>
            </a:r>
          </a:p>
          <a:p>
            <a:endParaRPr lang="ru-RU" altLang="ru-RU" sz="3200"/>
          </a:p>
        </p:txBody>
      </p:sp>
      <p:sp>
        <p:nvSpPr>
          <p:cNvPr id="5" name="Стрелка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9605572F-4540-4862-8581-7292ECA156CE}"/>
              </a:ext>
            </a:extLst>
          </p:cNvPr>
          <p:cNvSpPr/>
          <p:nvPr/>
        </p:nvSpPr>
        <p:spPr>
          <a:xfrm>
            <a:off x="7380288" y="5229225"/>
            <a:ext cx="1404937" cy="128428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1AA132D2-203C-4CFA-8636-1AF6F1668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73075"/>
            <a:ext cx="7921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ЗАДАЧА 2.7.8.2 Код финансовой операции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64EF9BC7-235D-44E0-ADC4-B8DA56A36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1606550"/>
            <a:ext cx="813911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3200"/>
              <a:t>При совершении финансовой операции платежная система просит ввести код из 4 цифр, отправленный на мобильный телефон. Дается только три попытки на ввод кода. Какая вероятность, что злоумышленник может угадать код?</a:t>
            </a:r>
          </a:p>
        </p:txBody>
      </p:sp>
      <p:sp>
        <p:nvSpPr>
          <p:cNvPr id="6" name="Стрелка вправо 5">
            <a:hlinkClick r:id="rId2" action="ppaction://hlinksldjump"/>
            <a:extLst>
              <a:ext uri="{FF2B5EF4-FFF2-40B4-BE49-F238E27FC236}">
                <a16:creationId xmlns:a16="http://schemas.microsoft.com/office/drawing/2014/main" id="{D71B8626-15AD-498F-BD46-5613AD74B8C3}"/>
              </a:ext>
            </a:extLst>
          </p:cNvPr>
          <p:cNvSpPr/>
          <p:nvPr/>
        </p:nvSpPr>
        <p:spPr>
          <a:xfrm>
            <a:off x="7848600" y="5084763"/>
            <a:ext cx="936625" cy="86518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>
            <a:hlinkClick r:id="rId3" action="ppaction://hlinksldjump"/>
            <a:extLst>
              <a:ext uri="{FF2B5EF4-FFF2-40B4-BE49-F238E27FC236}">
                <a16:creationId xmlns:a16="http://schemas.microsoft.com/office/drawing/2014/main" id="{F0FF2793-9D5C-43AD-B952-EE93071F5A49}"/>
              </a:ext>
            </a:extLst>
          </p:cNvPr>
          <p:cNvSpPr/>
          <p:nvPr/>
        </p:nvSpPr>
        <p:spPr>
          <a:xfrm rot="10800000">
            <a:off x="501650" y="5008563"/>
            <a:ext cx="935038" cy="86518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A8A4C7D1-4E56-473C-A34E-76753B389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ЗАДАЧА</a:t>
            </a:r>
          </a:p>
        </p:txBody>
      </p:sp>
      <p:sp>
        <p:nvSpPr>
          <p:cNvPr id="19459" name="TextBox 3">
            <a:extLst>
              <a:ext uri="{FF2B5EF4-FFF2-40B4-BE49-F238E27FC236}">
                <a16:creationId xmlns:a16="http://schemas.microsoft.com/office/drawing/2014/main" id="{F8690B93-6800-4467-A1DE-8026A9E7E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1196975"/>
            <a:ext cx="813911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3200"/>
              <a:t>Подсчитайте, какое количество компьютеров будет заражено почтовым вирусом после его четвертой саморассылки, если в адресной книге пользователя содержится 10 адресов электронной почты.</a:t>
            </a:r>
          </a:p>
        </p:txBody>
      </p:sp>
      <p:sp>
        <p:nvSpPr>
          <p:cNvPr id="5" name="Стрелка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592948B1-AD98-47EF-8A9B-01912AC4324E}"/>
              </a:ext>
            </a:extLst>
          </p:cNvPr>
          <p:cNvSpPr/>
          <p:nvPr/>
        </p:nvSpPr>
        <p:spPr>
          <a:xfrm>
            <a:off x="7380288" y="5229225"/>
            <a:ext cx="1404937" cy="128428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>
            <a:extLst>
              <a:ext uri="{FF2B5EF4-FFF2-40B4-BE49-F238E27FC236}">
                <a16:creationId xmlns:a16="http://schemas.microsoft.com/office/drawing/2014/main" id="{E72339D9-744A-4454-A237-BC14CC396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7638"/>
            <a:ext cx="7921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b="1">
                <a:solidFill>
                  <a:srgbClr val="000066"/>
                </a:solidFill>
              </a:rPr>
              <a:t>РЕФЛЕКСИЯ</a:t>
            </a:r>
          </a:p>
        </p:txBody>
      </p:sp>
      <p:pic>
        <p:nvPicPr>
          <p:cNvPr id="20483" name="Picture 3" descr="C:\Users\Учитель\Desktop\рефлексия.png">
            <a:extLst>
              <a:ext uri="{FF2B5EF4-FFF2-40B4-BE49-F238E27FC236}">
                <a16:creationId xmlns:a16="http://schemas.microsoft.com/office/drawing/2014/main" id="{E07BF941-670F-4FC9-8724-9B3B75521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88988"/>
            <a:ext cx="912495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право 3">
            <a:hlinkClick r:id="rId3" action="ppaction://hlinksldjump"/>
            <a:extLst>
              <a:ext uri="{FF2B5EF4-FFF2-40B4-BE49-F238E27FC236}">
                <a16:creationId xmlns:a16="http://schemas.microsoft.com/office/drawing/2014/main" id="{64644DD6-9451-4FA6-938F-E31146FF004E}"/>
              </a:ext>
            </a:extLst>
          </p:cNvPr>
          <p:cNvSpPr/>
          <p:nvPr/>
        </p:nvSpPr>
        <p:spPr>
          <a:xfrm>
            <a:off x="7618413" y="5445125"/>
            <a:ext cx="1406525" cy="128587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6">
            <a:extLst>
              <a:ext uri="{FF2B5EF4-FFF2-40B4-BE49-F238E27FC236}">
                <a16:creationId xmlns:a16="http://schemas.microsoft.com/office/drawing/2014/main" id="{4770006C-B2CA-4B4A-92B9-BD7AE2C23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04813"/>
            <a:ext cx="7921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b="1">
                <a:solidFill>
                  <a:srgbClr val="000066"/>
                </a:solidFill>
              </a:rPr>
              <a:t>ДОМАШНЕЕ ЗАДАНИЕ</a:t>
            </a:r>
          </a:p>
        </p:txBody>
      </p:sp>
      <p:sp>
        <p:nvSpPr>
          <p:cNvPr id="21507" name="TextBox 4">
            <a:extLst>
              <a:ext uri="{FF2B5EF4-FFF2-40B4-BE49-F238E27FC236}">
                <a16:creationId xmlns:a16="http://schemas.microsoft.com/office/drawing/2014/main" id="{DE5770F9-7899-4A17-AF4D-B5ED60851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1412875"/>
            <a:ext cx="8139112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3200"/>
              <a:t>При совершении финансовой операции платежная система просит ввести код из 4 цифр, отправленный на мобильный телефон. </a:t>
            </a:r>
          </a:p>
          <a:p>
            <a:pPr algn="just"/>
            <a:r>
              <a:rPr lang="ru-RU" altLang="ru-RU" sz="3200"/>
              <a:t>Напишите программу, не принимающую входных данных и выводящую сгенерированный случайный код.</a:t>
            </a:r>
          </a:p>
        </p:txBody>
      </p:sp>
      <p:sp>
        <p:nvSpPr>
          <p:cNvPr id="6" name="Стрелка вправо 5">
            <a:hlinkClick r:id="rId2" action="ppaction://hlinksldjump"/>
            <a:extLst>
              <a:ext uri="{FF2B5EF4-FFF2-40B4-BE49-F238E27FC236}">
                <a16:creationId xmlns:a16="http://schemas.microsoft.com/office/drawing/2014/main" id="{9774103B-2E00-45F0-AC47-8BB1D7710785}"/>
              </a:ext>
            </a:extLst>
          </p:cNvPr>
          <p:cNvSpPr/>
          <p:nvPr/>
        </p:nvSpPr>
        <p:spPr>
          <a:xfrm>
            <a:off x="7380288" y="5229225"/>
            <a:ext cx="1404937" cy="128428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5" name="Group 105">
            <a:extLst>
              <a:ext uri="{FF2B5EF4-FFF2-40B4-BE49-F238E27FC236}">
                <a16:creationId xmlns:a16="http://schemas.microsoft.com/office/drawing/2014/main" id="{0DAE4EE1-4B79-494C-A0CC-13E3520EAA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0825" y="188913"/>
          <a:ext cx="8713788" cy="5819775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1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Тема информатики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Arial" panose="020B0604020202020204" pitchFamily="34" charset="0"/>
                        </a:rPr>
                        <a:t>Информационная безопасность 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4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Раздел ФГ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Arial" panose="020B0604020202020204" pitchFamily="34" charset="0"/>
                        </a:rPr>
                        <a:t>Риски и финансовая безопасность 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Вид деятельности учащихся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Arial" panose="020B0604020202020204" pitchFamily="34" charset="0"/>
                        </a:rPr>
                        <a:t>Урок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8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Форма занятия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Комбинированная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Целевая аудитория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Учащиеся 7 класса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Уровень образования 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Основное общее образование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36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Учебно-методическое обеспечение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Arial" panose="020B0604020202020204" pitchFamily="34" charset="0"/>
                        </a:rPr>
                        <a:t>Информатика. Учебник для 7 класса / Н.Д. </a:t>
                      </a:r>
                      <a:r>
                        <a:rPr kumimoji="0" lang="ru-RU" sz="2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Arial" panose="020B0604020202020204" pitchFamily="34" charset="0"/>
                        </a:rPr>
                        <a:t>Угринович</a:t>
                      </a:r>
                      <a:r>
                        <a:rPr kumimoji="0" lang="ru-RU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Arial" panose="020B0604020202020204" pitchFamily="34" charset="0"/>
                        </a:rPr>
                        <a:t> – М.: БИНОМ. Лаборатория знаний, 2017.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Palatino Linotype" panose="0204050205050503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Учитель\Desktop\решение.png">
            <a:extLst>
              <a:ext uri="{FF2B5EF4-FFF2-40B4-BE49-F238E27FC236}">
                <a16:creationId xmlns:a16="http://schemas.microsoft.com/office/drawing/2014/main" id="{6C94BB73-A25C-4702-9950-83E562789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976313"/>
            <a:ext cx="6164263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6">
            <a:extLst>
              <a:ext uri="{FF2B5EF4-FFF2-40B4-BE49-F238E27FC236}">
                <a16:creationId xmlns:a16="http://schemas.microsoft.com/office/drawing/2014/main" id="{71DBCC5C-CB4B-4021-BC07-9F5C8B006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975" y="44450"/>
            <a:ext cx="93249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0066"/>
                </a:solidFill>
              </a:rPr>
              <a:t>РЕШЕНИЕ ЗАДАЧИ 2.7.8.2 </a:t>
            </a:r>
          </a:p>
          <a:p>
            <a:pPr algn="ctr" eaLnBrk="1" hangingPunct="1"/>
            <a:r>
              <a:rPr lang="ru-RU" altLang="ru-RU" sz="3200" b="1">
                <a:solidFill>
                  <a:srgbClr val="000066"/>
                </a:solidFill>
              </a:rPr>
              <a:t>Код финансовой грамотности</a:t>
            </a:r>
          </a:p>
        </p:txBody>
      </p:sp>
      <p:sp>
        <p:nvSpPr>
          <p:cNvPr id="6" name="Стрелка вправо 5">
            <a:hlinkClick r:id="rId3" action="ppaction://hlinksldjump"/>
            <a:extLst>
              <a:ext uri="{FF2B5EF4-FFF2-40B4-BE49-F238E27FC236}">
                <a16:creationId xmlns:a16="http://schemas.microsoft.com/office/drawing/2014/main" id="{EBFB8CF8-516F-425E-A3DF-16379360012B}"/>
              </a:ext>
            </a:extLst>
          </p:cNvPr>
          <p:cNvSpPr/>
          <p:nvPr/>
        </p:nvSpPr>
        <p:spPr>
          <a:xfrm>
            <a:off x="7380288" y="5229225"/>
            <a:ext cx="1404937" cy="128428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6">
            <a:extLst>
              <a:ext uri="{FF2B5EF4-FFF2-40B4-BE49-F238E27FC236}">
                <a16:creationId xmlns:a16="http://schemas.microsoft.com/office/drawing/2014/main" id="{25229072-C1B2-42F3-A8FE-183941209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04813"/>
            <a:ext cx="7921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b="1">
                <a:solidFill>
                  <a:srgbClr val="000066"/>
                </a:solidFill>
              </a:rPr>
              <a:t>ОНЛАЙН-ТЕСТ</a:t>
            </a:r>
          </a:p>
        </p:txBody>
      </p:sp>
      <p:sp>
        <p:nvSpPr>
          <p:cNvPr id="23555" name="TextBox 4">
            <a:extLst>
              <a:ext uri="{FF2B5EF4-FFF2-40B4-BE49-F238E27FC236}">
                <a16:creationId xmlns:a16="http://schemas.microsoft.com/office/drawing/2014/main" id="{5395FFB4-4470-4DE5-B782-AE140F7ED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1049338"/>
            <a:ext cx="81391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ru-RU" sz="2400">
                <a:hlinkClick r:id="rId3"/>
              </a:rPr>
              <a:t>https://onlinetestpad.com/ru/test/64399-informacionnaya-bezopasnost</a:t>
            </a:r>
            <a:endParaRPr lang="ru-RU" altLang="ru-RU" sz="2400"/>
          </a:p>
        </p:txBody>
      </p:sp>
      <p:pic>
        <p:nvPicPr>
          <p:cNvPr id="23556" name="Picture 2">
            <a:extLst>
              <a:ext uri="{FF2B5EF4-FFF2-40B4-BE49-F238E27FC236}">
                <a16:creationId xmlns:a16="http://schemas.microsoft.com/office/drawing/2014/main" id="{09665241-229C-4AC2-BEBD-CAD0C8A45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5113" y="2060575"/>
            <a:ext cx="8475662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право 5">
            <a:hlinkClick r:id="rId5" action="ppaction://hlinksldjump"/>
            <a:extLst>
              <a:ext uri="{FF2B5EF4-FFF2-40B4-BE49-F238E27FC236}">
                <a16:creationId xmlns:a16="http://schemas.microsoft.com/office/drawing/2014/main" id="{C4D91560-4021-4B4A-B476-2F5745BD53B5}"/>
              </a:ext>
            </a:extLst>
          </p:cNvPr>
          <p:cNvSpPr/>
          <p:nvPr/>
        </p:nvSpPr>
        <p:spPr>
          <a:xfrm>
            <a:off x="7380288" y="5229225"/>
            <a:ext cx="1404937" cy="128428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555FB12B-AC96-4C0F-AE83-69A833A4E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88913"/>
            <a:ext cx="7921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ПЕДАГОГИЧЕСКАЯ ХАРАКТЕРИСТИКА ЗАНЯТИЯ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C4D06A79-9FEB-4EC7-B83C-27A2DFB50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268413"/>
            <a:ext cx="8713787" cy="48625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defRPr/>
            </a:pPr>
            <a:r>
              <a:rPr lang="ru-RU" altLang="ru-RU" sz="2000" b="1" dirty="0"/>
              <a:t>ЦЕЛЬ: </a:t>
            </a:r>
            <a:r>
              <a:rPr lang="ru-RU" altLang="ru-RU" sz="2000" dirty="0"/>
              <a:t>формирование представления об информационной и финансовой безопасности.</a:t>
            </a:r>
            <a:endParaRPr lang="ru-RU" sz="2000" dirty="0"/>
          </a:p>
          <a:p>
            <a:pPr eaLnBrk="1" hangingPunct="1">
              <a:spcBef>
                <a:spcPct val="50000"/>
              </a:spcBef>
              <a:defRPr/>
            </a:pPr>
            <a:r>
              <a:rPr lang="ru-RU" altLang="ru-RU" sz="2000" b="1" dirty="0"/>
              <a:t>Задачи:</a:t>
            </a:r>
          </a:p>
          <a:p>
            <a:pPr algn="just" eaLnBrk="1" hangingPunct="1">
              <a:defRPr/>
            </a:pPr>
            <a:r>
              <a:rPr lang="ru-RU" altLang="ru-RU" sz="2000" b="1" u="sng" dirty="0"/>
              <a:t>обучающие:</a:t>
            </a:r>
          </a:p>
          <a:p>
            <a:pPr algn="just" eaLnBrk="1" hangingPunct="1">
              <a:defRPr/>
            </a:pPr>
            <a:r>
              <a:rPr lang="ru-RU" altLang="ru-RU" sz="2000" dirty="0"/>
              <a:t>- познакомить с понятием информационной и финансовой безопасности</a:t>
            </a:r>
          </a:p>
          <a:p>
            <a:pPr algn="just" eaLnBrk="1" hangingPunct="1">
              <a:defRPr/>
            </a:pPr>
            <a:endParaRPr lang="ru-RU" altLang="ru-RU" sz="2000" u="sng" dirty="0"/>
          </a:p>
          <a:p>
            <a:pPr algn="just" eaLnBrk="1" hangingPunct="1">
              <a:defRPr/>
            </a:pPr>
            <a:r>
              <a:rPr lang="ru-RU" altLang="ru-RU" sz="2000" b="1" u="sng" dirty="0"/>
              <a:t>развивающие:</a:t>
            </a: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ru-RU" altLang="ru-RU" sz="2000" dirty="0"/>
              <a:t>совершенствовать коммуникативные навыки через умение излагать мысли и вести диалог</a:t>
            </a: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ru-RU" altLang="ru-RU" sz="2000" dirty="0"/>
              <a:t>научить составлять план действий для предотвращения угрозы информационной безопасности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ru-RU" altLang="ru-RU" sz="2000" dirty="0"/>
          </a:p>
          <a:p>
            <a:pPr algn="just" eaLnBrk="1" hangingPunct="1">
              <a:defRPr/>
            </a:pPr>
            <a:r>
              <a:rPr lang="ru-RU" altLang="ru-RU" sz="2000" b="1" u="sng" dirty="0"/>
              <a:t>воспитывающие:</a:t>
            </a:r>
          </a:p>
          <a:p>
            <a:pPr algn="just" eaLnBrk="1" hangingPunct="1">
              <a:defRPr/>
            </a:pPr>
            <a:r>
              <a:rPr lang="ru-RU" altLang="ru-RU" sz="2000" dirty="0"/>
              <a:t>- воспитывать ответственность за свои действия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6A972750-E8CB-48F7-840E-4E84ABA39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ПЛАНИРУЕМЫЕ РЕЗУЛЬТАТЫ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2EA0CA0D-3D41-4B0A-8325-B17D5F5CB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268413"/>
            <a:ext cx="8713787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/>
              <a:t>ЛИЧНОСТНЫЕ: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- </a:t>
            </a:r>
            <a:r>
              <a:rPr lang="ru-RU" altLang="ru-RU" sz="2400"/>
              <a:t>Формирование целостного мировоззрения, соответствующего современному уровню развития науки и общественной практики, учитывающего социальное, культурное финансовое многообразие  современного мира; 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400"/>
              <a:t>- Овладение базовыми представлениями в области финансовой грамотности и информационной безопасности (воспитание культуры грамотного финансового поведения).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1DD7707-6971-4CC1-B849-34C267FDB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ПЛАНИРУЕМЫЕ РЕЗУЛЬТАТЫ</a:t>
            </a:r>
          </a:p>
        </p:txBody>
      </p:sp>
      <p:sp>
        <p:nvSpPr>
          <p:cNvPr id="7171" name="Text Box 18">
            <a:extLst>
              <a:ext uri="{FF2B5EF4-FFF2-40B4-BE49-F238E27FC236}">
                <a16:creationId xmlns:a16="http://schemas.microsoft.com/office/drawing/2014/main" id="{A730BF67-AB45-4240-8568-5B797D83F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84313"/>
            <a:ext cx="8137525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/>
              <a:t>ПРЕДМЕТНЫЕ</a:t>
            </a:r>
            <a:endParaRPr lang="ru-RU" altLang="ru-RU" sz="2400"/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400"/>
              <a:t>- Умение находить, критически оценивать и интерпретировать актуальную финансовую информацию в различных источниках; 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400"/>
              <a:t>- Умение оценивать различную финансовую информацию; 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400"/>
              <a:t>- Умение применять знания из области информатики для формирования разумного финансового поведения в различных жизненных ситуациях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4C61812-0F02-41F7-AFAC-4CB665E30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ПЛАНИРУЕМЫЕ РЕЗУЛЬТАТЫ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8884F63E-190E-4703-AB73-DE674998C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569325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/>
              <a:t>МЕТАПРЕДМЕТНЫЕ: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400"/>
              <a:t>- Умение определять понятия, создавать обобщения, устанавливать причинно-следственные связи, строить логическое рассуждение, умозаключение и делать выводы; 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400"/>
              <a:t>- Формирование умений представлять информацию в зависимости от поставленных задач;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400"/>
              <a:t>- Умение излагать свое мнение, аргументировать свою точку зрения и давать оценку событий.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400" b="1" i="1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0">
            <a:extLst>
              <a:ext uri="{FF2B5EF4-FFF2-40B4-BE49-F238E27FC236}">
                <a16:creationId xmlns:a16="http://schemas.microsoft.com/office/drawing/2014/main" id="{FE9E7A03-9768-417C-8203-011656068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ОПИСАНИЕ УЧЕБНОГО ПРОЦЕССА</a:t>
            </a:r>
          </a:p>
        </p:txBody>
      </p:sp>
      <p:graphicFrame>
        <p:nvGraphicFramePr>
          <p:cNvPr id="66614" name="Group 54">
            <a:extLst>
              <a:ext uri="{FF2B5EF4-FFF2-40B4-BE49-F238E27FC236}">
                <a16:creationId xmlns:a16="http://schemas.microsoft.com/office/drawing/2014/main" id="{FB965FBC-7203-4EBE-9777-75AF15C4AB00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1484313"/>
          <a:ext cx="8713787" cy="4305300"/>
        </p:xfrm>
        <a:graphic>
          <a:graphicData uri="http://schemas.openxmlformats.org/drawingml/2006/table">
            <a:tbl>
              <a:tblPr/>
              <a:tblGrid>
                <a:gridCol w="522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4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ЭТАПЫ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Продолжительность (минут)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Организационный момент</a:t>
                      </a:r>
                      <a:endParaRPr lang="ru-RU" alt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мин</a:t>
                      </a:r>
                      <a:endParaRPr lang="ru-RU" alt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alt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Постановка цели и задачи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мин</a:t>
                      </a:r>
                      <a:endParaRPr lang="ru-RU" alt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Актуализация знаний</a:t>
                      </a:r>
                      <a:endParaRPr lang="ru-RU" alt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мин</a:t>
                      </a:r>
                      <a:endParaRPr lang="ru-RU" alt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alt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Закрепление материала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alt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26 мин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Рефлексия</a:t>
                      </a:r>
                      <a:endParaRPr lang="ru-RU" alt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мин</a:t>
                      </a:r>
                      <a:endParaRPr lang="ru-RU" alt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Домашнее задание</a:t>
                      </a:r>
                      <a:endParaRPr lang="ru-RU" alt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мин</a:t>
                      </a:r>
                      <a:endParaRPr lang="ru-RU" alt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6" name="Group 20">
            <a:extLst>
              <a:ext uri="{FF2B5EF4-FFF2-40B4-BE49-F238E27FC236}">
                <a16:creationId xmlns:a16="http://schemas.microsoft.com/office/drawing/2014/main" id="{B3950F85-A202-4895-B551-3EB0F28E2E51}"/>
              </a:ext>
            </a:extLst>
          </p:cNvPr>
          <p:cNvGraphicFramePr>
            <a:graphicFrameLocks noGrp="1"/>
          </p:cNvGraphicFramePr>
          <p:nvPr/>
        </p:nvGraphicFramePr>
        <p:xfrm>
          <a:off x="292100" y="1628775"/>
          <a:ext cx="8553450" cy="4433888"/>
        </p:xfrm>
        <a:graphic>
          <a:graphicData uri="http://schemas.openxmlformats.org/drawingml/2006/table">
            <a:tbl>
              <a:tblPr/>
              <a:tblGrid>
                <a:gridCol w="427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6112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Организационный  этап (1 мин)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учителя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ученика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09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Проверяет присутствующих.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Приветствуют учителя.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5" name="Text Box 17">
            <a:extLst>
              <a:ext uri="{FF2B5EF4-FFF2-40B4-BE49-F238E27FC236}">
                <a16:creationId xmlns:a16="http://schemas.microsoft.com/office/drawing/2014/main" id="{07A5EB44-C5F8-4BA0-8903-1207F0744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ОПИСАНИЕ УЧЕБНОГО ПРОЦЕССА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6" name="Group 26">
            <a:extLst>
              <a:ext uri="{FF2B5EF4-FFF2-40B4-BE49-F238E27FC236}">
                <a16:creationId xmlns:a16="http://schemas.microsoft.com/office/drawing/2014/main" id="{B4B9124B-2FB3-42F1-AEBD-2ED081C61B9B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873125"/>
          <a:ext cx="8553450" cy="5653088"/>
        </p:xfrm>
        <a:graphic>
          <a:graphicData uri="http://schemas.openxmlformats.org/drawingml/2006/table">
            <a:tbl>
              <a:tblPr/>
              <a:tblGrid>
                <a:gridCol w="427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67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Постановка цели и задачи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(3 мин)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8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учителя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1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Деятельность учеников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1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Ставит проблему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Знакомятся с 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жизненной ситуацией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, предлагают свои варианты ответов с обоснованием</a:t>
                      </a:r>
                    </a:p>
                  </a:txBody>
                  <a:tcPr marL="91434" marR="91434" marT="45726" marB="45726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84" name="Text Box 22">
            <a:extLst>
              <a:ext uri="{FF2B5EF4-FFF2-40B4-BE49-F238E27FC236}">
                <a16:creationId xmlns:a16="http://schemas.microsoft.com/office/drawing/2014/main" id="{8E304098-797F-4ED9-AA36-B07752F27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03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66"/>
                </a:solidFill>
              </a:rPr>
              <a:t>ОПИСАНИЕ УЧЕБНОГО ПРОЦЕССА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Другая 3">
      <a:dk1>
        <a:sysClr val="windowText" lastClr="000000"/>
      </a:dk1>
      <a:lt1>
        <a:srgbClr val="E2F2C7"/>
      </a:lt1>
      <a:dk2>
        <a:srgbClr val="2B3949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10861</TotalTime>
  <Words>638</Words>
  <Application>Microsoft Office PowerPoint</Application>
  <PresentationFormat>Экран (4:3)</PresentationFormat>
  <Paragraphs>132</Paragraphs>
  <Slides>21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Palatino Linotype</vt:lpstr>
      <vt:lpstr>Century Gothic</vt:lpstr>
      <vt:lpstr>Courier New</vt:lpstr>
      <vt:lpstr>Calibri</vt:lpstr>
      <vt:lpstr>Times New Roman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Антонио Старк</cp:lastModifiedBy>
  <cp:revision>1011</cp:revision>
  <dcterms:created xsi:type="dcterms:W3CDTF">2010-05-23T14:28:12Z</dcterms:created>
  <dcterms:modified xsi:type="dcterms:W3CDTF">2020-02-28T04:34:41Z</dcterms:modified>
</cp:coreProperties>
</file>